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3C"/>
    <a:srgbClr val="005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92"/>
            <a:ext cx="9144000" cy="51435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678752" y="3241731"/>
            <a:ext cx="2233315" cy="0"/>
          </a:xfrm>
          <a:prstGeom prst="line">
            <a:avLst/>
          </a:prstGeom>
          <a:ln w="6350" cmpd="sng">
            <a:solidFill>
              <a:srgbClr val="0056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8752" y="3667856"/>
            <a:ext cx="2233315" cy="0"/>
          </a:xfrm>
          <a:prstGeom prst="line">
            <a:avLst/>
          </a:prstGeom>
          <a:ln w="6350" cmpd="sng">
            <a:solidFill>
              <a:srgbClr val="0056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1255064"/>
            <a:ext cx="8081963" cy="85725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0566B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Hoofdtitel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222453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56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l-BE" dirty="0"/>
              <a:t>Ondertitel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99500" y="3296882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56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l-BE" dirty="0"/>
              <a:t>Plaats &amp;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9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552" y="406863"/>
            <a:ext cx="3924462" cy="1990669"/>
          </a:xfrm>
          <a:prstGeom prst="rect">
            <a:avLst/>
          </a:prstGeom>
        </p:spPr>
      </p:pic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50398" y="1477951"/>
            <a:ext cx="3713287" cy="148229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000" b="1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Quote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50399" y="3111755"/>
            <a:ext cx="3713286" cy="27462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400" b="1" baseline="0">
                <a:solidFill>
                  <a:srgbClr val="00566B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nl-BE" dirty="0"/>
              <a:t>- Naam Voornaam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948323" y="1477951"/>
            <a:ext cx="1" cy="1908434"/>
          </a:xfrm>
          <a:prstGeom prst="line">
            <a:avLst/>
          </a:prstGeom>
          <a:ln w="6350" cmpd="sng">
            <a:solidFill>
              <a:srgbClr val="0056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189863" y="1467210"/>
            <a:ext cx="3655813" cy="144119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000" b="0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Tekst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03C950-3CA6-0C4E-8037-EF1D0EE4E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9862" y="205979"/>
            <a:ext cx="3496937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20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4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2775" y="1117600"/>
            <a:ext cx="1457278" cy="145551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43103" y="1117600"/>
            <a:ext cx="1457278" cy="145551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775" y="2721397"/>
            <a:ext cx="1457278" cy="145551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43103" y="2721397"/>
            <a:ext cx="1457278" cy="1455519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2775" y="1117600"/>
            <a:ext cx="1457278" cy="1457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2453" y="1115841"/>
            <a:ext cx="1457278" cy="1457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09" y="2729037"/>
            <a:ext cx="1457278" cy="1457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3487" y="2727278"/>
            <a:ext cx="1457278" cy="1457278"/>
          </a:xfrm>
          <a:prstGeom prst="rect">
            <a:avLst/>
          </a:prstGeom>
        </p:spPr>
      </p:pic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2FB50237-0000-EDDA-87F6-78C8C66AC9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7239" y="1472226"/>
            <a:ext cx="3971927" cy="2498342"/>
          </a:xfrm>
        </p:spPr>
        <p:txBody>
          <a:bodyPr>
            <a:noAutofit/>
          </a:bodyPr>
          <a:lstStyle>
            <a:lvl1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2000" b="0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l-BE" dirty="0"/>
              <a:t>Tekst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3C8E04-01CC-588E-2422-2C4F88601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239" y="205979"/>
            <a:ext cx="3496937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204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240405"/>
            <a:ext cx="9144000" cy="190309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101585" y="3843253"/>
            <a:ext cx="0" cy="1083995"/>
          </a:xfrm>
          <a:prstGeom prst="line">
            <a:avLst/>
          </a:prstGeom>
          <a:ln w="6350" cmpd="sng">
            <a:solidFill>
              <a:srgbClr val="0056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285652" y="3843253"/>
            <a:ext cx="1666087" cy="31753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600" b="1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Contact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285653" y="4174972"/>
            <a:ext cx="1666086" cy="8590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50" b="1" baseline="0">
                <a:solidFill>
                  <a:srgbClr val="00566B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nl-BE" dirty="0"/>
              <a:t>Voornaam Naam</a:t>
            </a:r>
          </a:p>
          <a:p>
            <a:pPr lvl="0"/>
            <a:r>
              <a:rPr lang="nl-BE" dirty="0"/>
              <a:t>info@jint.be</a:t>
            </a:r>
          </a:p>
          <a:p>
            <a:pPr lvl="0"/>
            <a:r>
              <a:rPr lang="nl-BE" dirty="0"/>
              <a:t>+32 000 00 00 00</a:t>
            </a:r>
          </a:p>
          <a:p>
            <a:pPr lvl="0"/>
            <a:r>
              <a:rPr lang="nl-BE" dirty="0"/>
              <a:t>www.jintvzw.be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939925" y="4174972"/>
            <a:ext cx="1666086" cy="8590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50" b="1" baseline="0">
                <a:solidFill>
                  <a:srgbClr val="00566B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nl-BE" dirty="0"/>
              <a:t>Voornaam Naam</a:t>
            </a:r>
          </a:p>
          <a:p>
            <a:pPr lvl="0"/>
            <a:r>
              <a:rPr lang="nl-BE" dirty="0"/>
              <a:t>info@jint.be</a:t>
            </a:r>
          </a:p>
          <a:p>
            <a:pPr lvl="0"/>
            <a:r>
              <a:rPr lang="nl-BE" dirty="0"/>
              <a:t>+32 000 00 00 00</a:t>
            </a:r>
          </a:p>
          <a:p>
            <a:pPr lvl="0"/>
            <a:r>
              <a:rPr lang="nl-BE" dirty="0"/>
              <a:t>www.jintvzw.be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19298"/>
            <a:ext cx="9143999" cy="1077167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Bedankt!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-12995" y="2480501"/>
            <a:ext cx="9143999" cy="442993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Vragen? Feedback?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0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19298"/>
            <a:ext cx="9143999" cy="1077167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Bedankt!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-12995" y="2480501"/>
            <a:ext cx="9143999" cy="442993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Vragen? Feedback?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6" y="3254258"/>
            <a:ext cx="9144000" cy="19030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BE0FFF-9257-786A-93C0-E10CE0C9F8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461375" y="4191952"/>
            <a:ext cx="534007" cy="53400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6D7CB5D-402E-71D5-3556-32B2B4212BB6}"/>
              </a:ext>
            </a:extLst>
          </p:cNvPr>
          <p:cNvSpPr/>
          <p:nvPr userDrawn="1"/>
        </p:nvSpPr>
        <p:spPr>
          <a:xfrm>
            <a:off x="3645320" y="3924607"/>
            <a:ext cx="5029200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880E7B-28CA-F6D8-5C81-B30E80AF6F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7049" y="4098483"/>
            <a:ext cx="5969125" cy="72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1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GoSt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5207" y="4497602"/>
            <a:ext cx="525484" cy="5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19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Erasmus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E2F7321-BD70-DFE0-A8F5-6E3F873C49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2497" y="4614521"/>
            <a:ext cx="1921105" cy="3994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7253653-1ED7-D870-9E5E-AFC7F0D0B4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92650" y="4502680"/>
            <a:ext cx="1236820" cy="7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EuropeanSolidarity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64" y="4603267"/>
            <a:ext cx="1055702" cy="3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el'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45207" y="4615620"/>
            <a:ext cx="503589" cy="2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0366"/>
            <a:ext cx="9144000" cy="5145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2572"/>
          </a:xfrm>
          <a:prstGeom prst="rect">
            <a:avLst/>
          </a:prstGeom>
          <a:solidFill>
            <a:schemeClr val="tx1">
              <a:alpha val="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39477"/>
            <a:ext cx="9144000" cy="190309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678752" y="3241731"/>
            <a:ext cx="223331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8752" y="3667856"/>
            <a:ext cx="223331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1255064"/>
            <a:ext cx="8081963" cy="85725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Hoofdtitel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222453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Regular"/>
                <a:ea typeface="Roboto Medium" panose="02000000000000000000" pitchFamily="2" charset="0"/>
                <a:cs typeface="Roboto Regular"/>
              </a:defRPr>
            </a:lvl1pPr>
          </a:lstStyle>
          <a:p>
            <a:pPr lvl="0"/>
            <a:r>
              <a:rPr lang="nl-BE" dirty="0"/>
              <a:t>Ondertitel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99500" y="3296882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Plaats &amp;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5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678752" y="3241731"/>
            <a:ext cx="2233315" cy="0"/>
          </a:xfrm>
          <a:prstGeom prst="line">
            <a:avLst/>
          </a:prstGeom>
          <a:ln w="6350" cmpd="sng">
            <a:solidFill>
              <a:srgbClr val="0056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8752" y="3667856"/>
            <a:ext cx="2233315" cy="0"/>
          </a:xfrm>
          <a:prstGeom prst="line">
            <a:avLst/>
          </a:prstGeom>
          <a:ln w="6350" cmpd="sng">
            <a:solidFill>
              <a:srgbClr val="0056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1255064"/>
            <a:ext cx="8081963" cy="85725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0566B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Hoofdtitel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222453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566B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Ondertitel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99500" y="3296882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56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l-BE" dirty="0"/>
              <a:t>Plaats &amp; datum</a:t>
            </a:r>
            <a:endParaRPr lang="en-US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D865775-4037-2550-B97A-4F69947A1925}"/>
              </a:ext>
            </a:extLst>
          </p:cNvPr>
          <p:cNvGrpSpPr/>
          <p:nvPr userDrawn="1"/>
        </p:nvGrpSpPr>
        <p:grpSpPr>
          <a:xfrm>
            <a:off x="4572000" y="4310496"/>
            <a:ext cx="577731" cy="581114"/>
            <a:chOff x="4851163" y="4415327"/>
            <a:chExt cx="577731" cy="581114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B0305F2-25F6-ADE7-BF52-522AF02E9E30}"/>
                </a:ext>
              </a:extLst>
            </p:cNvPr>
            <p:cNvSpPr/>
            <p:nvPr userDrawn="1"/>
          </p:nvSpPr>
          <p:spPr>
            <a:xfrm>
              <a:off x="4851163" y="4415327"/>
              <a:ext cx="544082" cy="581114"/>
            </a:xfrm>
            <a:prstGeom prst="rect">
              <a:avLst/>
            </a:prstGeom>
            <a:solidFill>
              <a:srgbClr val="0056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" name="Afbeelding 4" descr="Afbeelding met tekst, illustratie, tafelgerei&#10;&#10;Automatisch gegenereerde beschrijving">
              <a:extLst>
                <a:ext uri="{FF2B5EF4-FFF2-40B4-BE49-F238E27FC236}">
                  <a16:creationId xmlns:a16="http://schemas.microsoft.com/office/drawing/2014/main" id="{63E47B96-0263-096E-F617-8EC57DBC1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73970" y="4569850"/>
              <a:ext cx="554924" cy="277462"/>
            </a:xfrm>
            <a:prstGeom prst="rect">
              <a:avLst/>
            </a:prstGeom>
          </p:spPr>
        </p:pic>
      </p:grpSp>
      <p:sp>
        <p:nvSpPr>
          <p:cNvPr id="8" name="Rechthoek 7">
            <a:extLst>
              <a:ext uri="{FF2B5EF4-FFF2-40B4-BE49-F238E27FC236}">
                <a16:creationId xmlns:a16="http://schemas.microsoft.com/office/drawing/2014/main" id="{17F4A1A8-6DAA-83A7-FCBE-A46B798BE96D}"/>
              </a:ext>
            </a:extLst>
          </p:cNvPr>
          <p:cNvSpPr/>
          <p:nvPr userDrawn="1"/>
        </p:nvSpPr>
        <p:spPr>
          <a:xfrm>
            <a:off x="774002" y="4224977"/>
            <a:ext cx="5029200" cy="857250"/>
          </a:xfrm>
          <a:prstGeom prst="rect">
            <a:avLst/>
          </a:prstGeom>
          <a:solidFill>
            <a:srgbClr val="005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00566B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697A88-5476-5F04-4CD5-A87FB3C6B3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634" y="4245878"/>
            <a:ext cx="5886966" cy="7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4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0366"/>
            <a:ext cx="9144000" cy="5145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142572"/>
          </a:xfrm>
          <a:prstGeom prst="rect">
            <a:avLst/>
          </a:prstGeom>
          <a:solidFill>
            <a:schemeClr val="tx1">
              <a:alpha val="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78752" y="3241731"/>
            <a:ext cx="223331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78752" y="3667856"/>
            <a:ext cx="223331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1255064"/>
            <a:ext cx="8081963" cy="85725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Hoofdtitel</a:t>
            </a:r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222453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Ondertitel</a:t>
            </a:r>
            <a:endParaRPr lang="en-U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99500" y="3296882"/>
            <a:ext cx="8081963" cy="3397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Plaats &amp; datum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41731"/>
            <a:ext cx="9144000" cy="1903095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E59B1F47-5C30-AD1E-B0EE-A1870C07DFB4}"/>
              </a:ext>
            </a:extLst>
          </p:cNvPr>
          <p:cNvGrpSpPr/>
          <p:nvPr userDrawn="1"/>
        </p:nvGrpSpPr>
        <p:grpSpPr>
          <a:xfrm>
            <a:off x="4572000" y="4310496"/>
            <a:ext cx="577731" cy="581114"/>
            <a:chOff x="4851163" y="4415327"/>
            <a:chExt cx="577731" cy="581114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4AD2C52B-C871-06E5-727F-95E34ACA9C2D}"/>
                </a:ext>
              </a:extLst>
            </p:cNvPr>
            <p:cNvSpPr/>
            <p:nvPr userDrawn="1"/>
          </p:nvSpPr>
          <p:spPr>
            <a:xfrm>
              <a:off x="4851163" y="4415327"/>
              <a:ext cx="544082" cy="581114"/>
            </a:xfrm>
            <a:prstGeom prst="rect">
              <a:avLst/>
            </a:prstGeom>
            <a:solidFill>
              <a:srgbClr val="0056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4" name="Afbeelding 3" descr="Afbeelding met tekst, illustratie, tafelgerei&#10;&#10;Automatisch gegenereerde beschrijving">
              <a:extLst>
                <a:ext uri="{FF2B5EF4-FFF2-40B4-BE49-F238E27FC236}">
                  <a16:creationId xmlns:a16="http://schemas.microsoft.com/office/drawing/2014/main" id="{7D8F6138-7812-B39D-A9DB-BF5300F8B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73970" y="4569850"/>
              <a:ext cx="554924" cy="277462"/>
            </a:xfrm>
            <a:prstGeom prst="rect">
              <a:avLst/>
            </a:prstGeom>
          </p:spPr>
        </p:pic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79ADFA0E-4781-8582-002B-9292589BABDA}"/>
              </a:ext>
            </a:extLst>
          </p:cNvPr>
          <p:cNvSpPr/>
          <p:nvPr userDrawn="1"/>
        </p:nvSpPr>
        <p:spPr>
          <a:xfrm>
            <a:off x="774002" y="4224977"/>
            <a:ext cx="5029200" cy="857250"/>
          </a:xfrm>
          <a:prstGeom prst="rect">
            <a:avLst/>
          </a:prstGeom>
          <a:solidFill>
            <a:srgbClr val="005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00566B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42F0B-AF7B-4CA5-D44D-CC651C6050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220" y="4224977"/>
            <a:ext cx="5886966" cy="7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81131"/>
            <a:ext cx="8081963" cy="2498342"/>
          </a:xfrm>
        </p:spPr>
        <p:txBody>
          <a:bodyPr>
            <a:noAutofit/>
          </a:bodyPr>
          <a:lstStyle>
            <a:lvl1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2000" b="0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l-BE" dirty="0"/>
              <a:t>Tekst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E9C321-C9EE-C9EB-B076-69D31EA5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65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7730E5F-7973-957A-FB8F-074585DA4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488711"/>
            <a:ext cx="3971927" cy="2498342"/>
          </a:xfrm>
        </p:spPr>
        <p:txBody>
          <a:bodyPr>
            <a:noAutofit/>
          </a:bodyPr>
          <a:lstStyle>
            <a:lvl1pPr marL="285750" indent="-285750">
              <a:lnSpc>
                <a:spcPct val="80000"/>
              </a:lnSpc>
              <a:buClr>
                <a:srgbClr val="F07F3C"/>
              </a:buClr>
              <a:buFont typeface="Arial" panose="020B0604020202020204" pitchFamily="34" charset="0"/>
              <a:buChar char="•"/>
              <a:defRPr sz="2000" b="0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  <a:lvl2pPr marL="914400" indent="-457200">
              <a:buClr>
                <a:srgbClr val="00566B"/>
              </a:buClr>
              <a:buSzPct val="100000"/>
              <a:buFont typeface="Arial" panose="020B0604020202020204" pitchFamily="34" charset="0"/>
              <a:buChar char="•"/>
              <a:defRPr lang="nl-BE" sz="1800" b="0" kern="1200" baseline="0" dirty="0" smtClean="0">
                <a:solidFill>
                  <a:srgbClr val="00566B"/>
                </a:solidFill>
                <a:latin typeface="Roboto Regular"/>
                <a:ea typeface="+mn-ea"/>
                <a:cs typeface="Roboto Regular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l-BE" dirty="0"/>
              <a:t>Tekst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0"/>
            <a:endParaRPr lang="nl-BE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76C70B9-9AF7-56DE-1951-437F04998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582" y="1488711"/>
            <a:ext cx="3971927" cy="2498342"/>
          </a:xfrm>
        </p:spPr>
        <p:txBody>
          <a:bodyPr>
            <a:noAutofit/>
          </a:bodyPr>
          <a:lstStyle>
            <a:lvl1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2000" b="0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l-BE" dirty="0"/>
              <a:t>Tekst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5E7B6E-43F0-8DD2-B514-90BD7DD6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204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179" y="-54749"/>
            <a:ext cx="9299919" cy="522473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43792" y="0"/>
            <a:ext cx="3667453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201BE24-230A-3438-CBC5-C6A05394F2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2891" y="1432013"/>
            <a:ext cx="3971927" cy="2498342"/>
          </a:xfrm>
        </p:spPr>
        <p:txBody>
          <a:bodyPr>
            <a:noAutofit/>
          </a:bodyPr>
          <a:lstStyle>
            <a:lvl1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2000" b="0" baseline="0">
                <a:solidFill>
                  <a:srgbClr val="00566B"/>
                </a:solidFill>
                <a:latin typeface="Roboto Regular"/>
                <a:cs typeface="Roboto Regular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l-BE" dirty="0"/>
              <a:t>Tekst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4F00E5-0BF1-238C-1F1E-72E3DFA44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2890" y="205979"/>
            <a:ext cx="3954135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204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8" y="4136217"/>
            <a:ext cx="9144000" cy="1040130"/>
          </a:xfrm>
          <a:prstGeom prst="rect">
            <a:avLst/>
          </a:prstGeom>
        </p:spPr>
      </p:pic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4390" y="1725890"/>
            <a:ext cx="8081963" cy="2237808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00566B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nl-BE" dirty="0"/>
              <a:t>Quote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23420" y="696241"/>
            <a:ext cx="3225236" cy="16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edit</a:t>
            </a:r>
            <a:r>
              <a:rPr lang="nl-BE" dirty="0"/>
              <a:t> Master </a:t>
            </a:r>
            <a:r>
              <a:rPr lang="nl-BE" dirty="0" err="1"/>
              <a:t>text</a:t>
            </a:r>
            <a:r>
              <a:rPr lang="nl-BE" dirty="0"/>
              <a:t> </a:t>
            </a:r>
            <a:r>
              <a:rPr lang="nl-BE" dirty="0" err="1"/>
              <a:t>styles</a:t>
            </a:r>
            <a:endParaRPr lang="nl-BE" dirty="0"/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 err="1"/>
              <a:t>Third</a:t>
            </a:r>
            <a:r>
              <a:rPr lang="nl-BE" dirty="0"/>
              <a:t> level</a:t>
            </a:r>
          </a:p>
          <a:p>
            <a:pPr lvl="3"/>
            <a:r>
              <a:rPr lang="nl-BE" dirty="0" err="1"/>
              <a:t>Fourth</a:t>
            </a:r>
            <a:r>
              <a:rPr lang="nl-BE" dirty="0"/>
              <a:t> level</a:t>
            </a:r>
          </a:p>
          <a:p>
            <a:pPr lvl="4"/>
            <a:r>
              <a:rPr lang="nl-BE" dirty="0" err="1"/>
              <a:t>Fifth</a:t>
            </a:r>
            <a:r>
              <a:rPr lang="nl-BE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8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000" b="1" kern="1200" baseline="0" dirty="0">
          <a:solidFill>
            <a:srgbClr val="00566B"/>
          </a:solidFill>
          <a:latin typeface="Roboto Regular"/>
          <a:ea typeface="+mn-ea"/>
          <a:cs typeface="+mj-cs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buClr>
          <a:srgbClr val="F07F3C"/>
        </a:buClr>
        <a:buFont typeface="Arial"/>
        <a:buChar char="•"/>
        <a:defRPr lang="nl-BE" sz="2000" b="0" kern="1200" baseline="0" dirty="0">
          <a:solidFill>
            <a:srgbClr val="00566B"/>
          </a:solidFill>
          <a:latin typeface="Roboto Regular"/>
          <a:ea typeface="+mn-ea"/>
          <a:cs typeface="+mj-cs"/>
        </a:defRPr>
      </a:lvl1pPr>
      <a:lvl2pPr marL="630238" indent="-173038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b="0" kern="1200" baseline="0" dirty="0">
          <a:solidFill>
            <a:srgbClr val="00566B"/>
          </a:solidFill>
          <a:latin typeface="Roboto Regular"/>
          <a:ea typeface="+mn-ea"/>
          <a:cs typeface="+mj-cs"/>
        </a:defRPr>
      </a:lvl2pPr>
      <a:lvl3pPr marL="1073150" indent="-158750" algn="l" defTabSz="457200" rtl="0" eaLnBrk="1" latinLnBrk="0" hangingPunct="1">
        <a:spcBef>
          <a:spcPct val="20000"/>
        </a:spcBef>
        <a:buFont typeface="Arial"/>
        <a:buChar char="•"/>
        <a:defRPr lang="nl-BE" sz="1600" b="0" kern="1200" baseline="0" dirty="0">
          <a:solidFill>
            <a:srgbClr val="00566B"/>
          </a:solidFill>
          <a:latin typeface="Roboto Regular"/>
          <a:ea typeface="+mn-ea"/>
          <a:cs typeface="+mj-cs"/>
        </a:defRPr>
      </a:lvl3pPr>
      <a:lvl4pPr marL="1524000" indent="-1524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400" b="0" kern="1200" baseline="0" dirty="0">
          <a:solidFill>
            <a:srgbClr val="00566B"/>
          </a:solidFill>
          <a:latin typeface="Roboto Regular"/>
          <a:ea typeface="+mn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200" b="0" kern="1200" baseline="0" dirty="0">
          <a:solidFill>
            <a:srgbClr val="00566B"/>
          </a:solidFill>
          <a:latin typeface="Roboto Regular"/>
          <a:ea typeface="+mn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Eindverslagen</a:t>
            </a:r>
            <a:r>
              <a:rPr lang="en-US" dirty="0"/>
              <a:t> KA220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Assessorenvorming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5168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865F47E-9C12-E459-ABC5-CABA0A2E9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Steeds twee assessoren en consolidatie</a:t>
            </a:r>
          </a:p>
          <a:p>
            <a:r>
              <a:rPr lang="nl-NL" dirty="0"/>
              <a:t>WP1: Project Management: 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uitgevoerd in overeenstemming met de goedgekeurde subsidieaanvraag 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samenwerking en communicatie tussen partners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risicobeheer en conflictoplossing 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685996-30DE-55AC-4B4F-94FFE2E5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43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6E51BC8-314A-A9D1-BEE8-4259EEB6EB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22331"/>
            <a:ext cx="8081963" cy="2498342"/>
          </a:xfrm>
        </p:spPr>
        <p:txBody>
          <a:bodyPr/>
          <a:lstStyle/>
          <a:p>
            <a:r>
              <a:rPr lang="nl-BE" dirty="0"/>
              <a:t>W2 et al.:</a:t>
            </a:r>
          </a:p>
          <a:p>
            <a:pPr lvl="1"/>
            <a:r>
              <a:rPr lang="nl-NL" dirty="0"/>
              <a:t>uitgevoerd in overeenstemming met de goedgekeurde subsidieaanvraag</a:t>
            </a:r>
          </a:p>
          <a:p>
            <a:pPr lvl="1"/>
            <a:r>
              <a:rPr lang="nl-NL" dirty="0"/>
              <a:t>kwaliteit van de activiteiten</a:t>
            </a:r>
          </a:p>
          <a:p>
            <a:pPr lvl="1"/>
            <a:r>
              <a:rPr lang="nl-NL" dirty="0"/>
              <a:t>kwaliteit van de producten en resultaten</a:t>
            </a:r>
          </a:p>
          <a:p>
            <a:pPr lvl="1"/>
            <a:r>
              <a:rPr lang="nl-NL" dirty="0"/>
              <a:t>leerresultaten en de impact op één of meerdere doelgroepen</a:t>
            </a:r>
          </a:p>
          <a:p>
            <a:pPr lvl="1"/>
            <a:r>
              <a:rPr lang="nl-NL" dirty="0"/>
              <a:t>toegevoegde waarde op EU-niveau </a:t>
            </a:r>
          </a:p>
          <a:p>
            <a:pPr lvl="1"/>
            <a:r>
              <a:rPr lang="nl-NL" dirty="0"/>
              <a:t>kwaliteitsborging en evaluatiemaatregelen </a:t>
            </a:r>
          </a:p>
          <a:p>
            <a:pPr lvl="1"/>
            <a:r>
              <a:rPr lang="nl-NL" dirty="0"/>
              <a:t>disseminatieactiviteiten</a:t>
            </a:r>
          </a:p>
          <a:p>
            <a:pPr lvl="1"/>
            <a:r>
              <a:rPr lang="nl-NL" dirty="0"/>
              <a:t>impact op de deelnemende organisaties</a:t>
            </a:r>
          </a:p>
          <a:p>
            <a:pPr lvl="1"/>
            <a:r>
              <a:rPr lang="nl-NL" dirty="0"/>
              <a:t>impact is op andere individuen/organisaties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B6AB34-B57E-8A13-FD05-7D2D219D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507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1429DE6-B88D-7C57-8338-F5592C316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Vanaf call 2022 </a:t>
            </a:r>
            <a:r>
              <a:rPr lang="nl-NL" dirty="0" err="1"/>
              <a:t>lump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financiering in KA220:</a:t>
            </a:r>
          </a:p>
          <a:p>
            <a:pPr lvl="1"/>
            <a:r>
              <a:rPr lang="nl-NL" dirty="0"/>
              <a:t>120.00/250.000/400.000 euro</a:t>
            </a:r>
          </a:p>
          <a:p>
            <a:r>
              <a:rPr lang="nl-NL" dirty="0"/>
              <a:t>Rapportage: enkel kwaliteit en implementatie, geen financiële rapportage</a:t>
            </a:r>
          </a:p>
          <a:p>
            <a:r>
              <a:rPr lang="nl-NL" dirty="0"/>
              <a:t>Proportionaliteitsprincipe:</a:t>
            </a:r>
          </a:p>
          <a:p>
            <a:pPr lvl="1"/>
            <a:r>
              <a:rPr lang="nl-NL" dirty="0"/>
              <a:t>Value for money</a:t>
            </a:r>
          </a:p>
          <a:p>
            <a:pPr lvl="1"/>
            <a:r>
              <a:rPr lang="nl-NL" dirty="0"/>
              <a:t>Schaal van het project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39BE49-C7FC-D2FC-279F-7C15A339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Lump</a:t>
            </a:r>
            <a:r>
              <a:rPr lang="nl-NL" dirty="0"/>
              <a:t> </a:t>
            </a:r>
            <a:r>
              <a:rPr lang="nl-NL" dirty="0" err="1"/>
              <a:t>Sums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1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D59E0D8-A34F-BC10-9251-278E015C4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Eindverslag rapport enkel over de </a:t>
            </a:r>
            <a:r>
              <a:rPr lang="nl-BE" dirty="0" err="1"/>
              <a:t>WP’s</a:t>
            </a:r>
            <a:endParaRPr lang="nl-BE" dirty="0"/>
          </a:p>
          <a:p>
            <a:r>
              <a:rPr lang="nl-BE" dirty="0"/>
              <a:t>WP1 verplicht project management:</a:t>
            </a:r>
          </a:p>
          <a:p>
            <a:pPr lvl="1"/>
            <a:r>
              <a:rPr lang="nl-BE" dirty="0"/>
              <a:t>Overheadkosten </a:t>
            </a:r>
          </a:p>
          <a:p>
            <a:pPr lvl="1"/>
            <a:r>
              <a:rPr lang="nl-BE" dirty="0"/>
              <a:t>Geen activiteiten of resultaten</a:t>
            </a:r>
          </a:p>
          <a:p>
            <a:pPr lvl="1"/>
            <a:r>
              <a:rPr lang="nl-BE" dirty="0"/>
              <a:t>Niet apart beoordeeld</a:t>
            </a:r>
          </a:p>
          <a:p>
            <a:pPr lvl="1"/>
            <a:r>
              <a:rPr lang="nl-BE" dirty="0"/>
              <a:t>Je neemt de kwaliteit van het project management mee in je beoordeling van de andere </a:t>
            </a:r>
            <a:r>
              <a:rPr lang="nl-BE" dirty="0" err="1"/>
              <a:t>WP’s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D8E8EE-7273-51C8-8334-1287AB29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Werkpaketten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737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9D27CA-4D47-C02A-4A6E-2D287E903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WP2, et al … worden elk apart gescoord</a:t>
            </a:r>
          </a:p>
          <a:p>
            <a:r>
              <a:rPr lang="nl-NL" dirty="0"/>
              <a:t>Gewogen score op basis van hun aandeel in het totaal budget (zonder project management)</a:t>
            </a:r>
          </a:p>
          <a:p>
            <a:r>
              <a:rPr lang="nl-NL" dirty="0"/>
              <a:t>Totaal score op 100</a:t>
            </a:r>
          </a:p>
          <a:p>
            <a:r>
              <a:rPr lang="nl-NL" dirty="0"/>
              <a:t>Kwaliteitsgrens is 70/100, voor de totaalscore en de </a:t>
            </a:r>
            <a:r>
              <a:rPr lang="nl-NL" dirty="0" err="1"/>
              <a:t>WP’s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8F7C33-1CFA-212F-7641-1E7877C8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Werkpakketen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150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A0BE111-49F6-1A8D-F001-B40E07F5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NL" sz="1800" dirty="0"/>
              <a:t>Budgetaandeel WP2 25/80 =31%; WP3 25/80=31% en WP4 30/80=38%</a:t>
            </a:r>
          </a:p>
          <a:p>
            <a:pPr marL="0" indent="0">
              <a:buNone/>
            </a:pPr>
            <a:r>
              <a:rPr lang="nl-NL" sz="1800" dirty="0"/>
              <a:t>Score: (50*0,31)+(80*0,31)+(70*0,38)=66,9</a:t>
            </a:r>
            <a:endParaRPr lang="nl-BE" sz="1800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08B548-B771-CA0E-8393-199E0DED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Scoring</a:t>
            </a:r>
            <a:endParaRPr lang="nl-BE" dirty="0"/>
          </a:p>
        </p:txBody>
      </p:sp>
      <p:pic>
        <p:nvPicPr>
          <p:cNvPr id="4" name="Afbeelding 3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01FA509F-FA7A-E78C-6334-8C8E2E5D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63228"/>
            <a:ext cx="7517021" cy="24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677C560-B4D7-373D-E534-A2BAB36C3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Op basis van de scores zijn er twee vorming van budgetreductie mogelijk:</a:t>
            </a:r>
          </a:p>
          <a:p>
            <a:pPr lvl="1"/>
            <a:r>
              <a:rPr lang="nl-NL" dirty="0"/>
              <a:t>Totaalscore minder dan 70: reductie op totaalbudget</a:t>
            </a:r>
          </a:p>
          <a:p>
            <a:pPr lvl="1"/>
            <a:r>
              <a:rPr lang="nl-NL" dirty="0"/>
              <a:t>WP score minder dan 70: reductie op WP-budget</a:t>
            </a:r>
          </a:p>
          <a:p>
            <a:pPr lvl="1"/>
            <a:r>
              <a:rPr lang="nl-NL" dirty="0"/>
              <a:t>Niet </a:t>
            </a:r>
            <a:r>
              <a:rPr lang="nl-NL" dirty="0" err="1"/>
              <a:t>cumuleerbaar</a:t>
            </a:r>
            <a:endParaRPr lang="nl-NL" dirty="0"/>
          </a:p>
          <a:p>
            <a:r>
              <a:rPr lang="nl-NL" dirty="0"/>
              <a:t>Je kan in je assessment enkel een aanbeveling tot reductie doen, JINT heeft de eindbeslissing</a:t>
            </a:r>
          </a:p>
          <a:p>
            <a:r>
              <a:rPr lang="nl-NL" dirty="0"/>
              <a:t>Neem altijd eerst contact op met de JINT-medewerker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541106-3CF1-01A9-CF61-CE795381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Budgetreductie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94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74DEAC3-2175-E00F-EBD0-9448965F23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E41A5C-4FF8-CCDB-BC14-C7FCFD36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Budgetreductie</a:t>
            </a:r>
            <a:endParaRPr lang="nl-BE" dirty="0"/>
          </a:p>
        </p:txBody>
      </p:sp>
      <p:pic>
        <p:nvPicPr>
          <p:cNvPr id="5" name="Afbeelding 4" descr="Afbeelding met tekst, Lettertype, schermopname, nummer">
            <a:extLst>
              <a:ext uri="{FF2B5EF4-FFF2-40B4-BE49-F238E27FC236}">
                <a16:creationId xmlns:a16="http://schemas.microsoft.com/office/drawing/2014/main" id="{2B2C826B-D2CD-0578-71B4-95406EDB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1131"/>
            <a:ext cx="6771468" cy="21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29FED49-6D72-DC9A-10AF-B453EC95B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meeste KA220 produceren concrete en tastbare </a:t>
            </a:r>
            <a:r>
              <a:rPr lang="nl-NL" dirty="0" err="1"/>
              <a:t>outputs</a:t>
            </a:r>
            <a:endParaRPr lang="nl-NL" dirty="0"/>
          </a:p>
          <a:p>
            <a:pPr lvl="1"/>
            <a:r>
              <a:rPr lang="nl-NL" dirty="0"/>
              <a:t>Tools, handboeken, </a:t>
            </a:r>
            <a:r>
              <a:rPr lang="nl-NL" dirty="0" err="1"/>
              <a:t>MOOC’s</a:t>
            </a:r>
            <a:r>
              <a:rPr lang="nl-NL" dirty="0"/>
              <a:t>, apps, websites, …</a:t>
            </a:r>
          </a:p>
          <a:p>
            <a:r>
              <a:rPr lang="nl-NL" dirty="0"/>
              <a:t>Je moet de kwaliteit van deze </a:t>
            </a:r>
            <a:r>
              <a:rPr lang="nl-NL" dirty="0" err="1"/>
              <a:t>outputs</a:t>
            </a:r>
            <a:r>
              <a:rPr lang="nl-NL" dirty="0"/>
              <a:t> ook beoordelen</a:t>
            </a:r>
          </a:p>
          <a:p>
            <a:r>
              <a:rPr lang="nl-NL" dirty="0"/>
              <a:t>De </a:t>
            </a:r>
            <a:r>
              <a:rPr lang="nl-NL" dirty="0" err="1"/>
              <a:t>outputs</a:t>
            </a:r>
            <a:r>
              <a:rPr lang="nl-NL" dirty="0"/>
              <a:t> moet je terugvinden als bijlage in de assessment module, of de link moet duidelijk in het eindverslag staan</a:t>
            </a:r>
          </a:p>
          <a:p>
            <a:r>
              <a:rPr lang="nl-NL" dirty="0"/>
              <a:t>Worden achteraf ook gepubliceerd op het Erasmus+ Project </a:t>
            </a:r>
            <a:r>
              <a:rPr lang="nl-NL" dirty="0" err="1"/>
              <a:t>Results</a:t>
            </a:r>
            <a:r>
              <a:rPr lang="nl-NL" dirty="0"/>
              <a:t> Platform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0DA053-6800-4EF1-A0D7-505856A4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Projectresultaten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825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169EBF-2C5B-D8E1-4AB1-4D4BEA3CF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Open Acces </a:t>
            </a:r>
            <a:r>
              <a:rPr lang="nl-NL" dirty="0" err="1"/>
              <a:t>Requirement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Vrij beschikbaar via een open licentie</a:t>
            </a:r>
          </a:p>
          <a:p>
            <a:pPr lvl="1"/>
            <a:r>
              <a:rPr lang="nl-NL" dirty="0"/>
              <a:t>Toegankelijk en opvraagbaar</a:t>
            </a:r>
          </a:p>
          <a:p>
            <a:pPr lvl="1"/>
            <a:r>
              <a:rPr lang="nl-NL" dirty="0"/>
              <a:t>Geen kosten of beperkingen</a:t>
            </a:r>
          </a:p>
          <a:p>
            <a:pPr lvl="1"/>
            <a:r>
              <a:rPr lang="nl-NL" dirty="0"/>
              <a:t>Bruikbaar, herbruikbaar, aanpasbaar en deelbaar</a:t>
            </a:r>
          </a:p>
          <a:p>
            <a:pPr lvl="1"/>
            <a:r>
              <a:rPr lang="nl-NL" dirty="0"/>
              <a:t>Beperkingen enkel als dit redelijk is en het vrij gebruik niet verhinderd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7B6F89-A8E3-D434-782C-4B9B6FC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Projectresultaten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379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INT">
      <a:dk1>
        <a:srgbClr val="00566B"/>
      </a:dk1>
      <a:lt1>
        <a:sysClr val="window" lastClr="FFFFFF"/>
      </a:lt1>
      <a:dk2>
        <a:srgbClr val="00566B"/>
      </a:dk2>
      <a:lt2>
        <a:srgbClr val="EEECE1"/>
      </a:lt2>
      <a:accent1>
        <a:srgbClr val="F07F3C"/>
      </a:accent1>
      <a:accent2>
        <a:srgbClr val="FFD54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07F3C"/>
      </a:hlink>
      <a:folHlink>
        <a:srgbClr val="F07F3C"/>
      </a:folHlink>
    </a:clrScheme>
    <a:fontScheme name="JI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54D7CB74AA64FAF461373433E5583" ma:contentTypeVersion="12" ma:contentTypeDescription="Create a new document." ma:contentTypeScope="" ma:versionID="6fb9fa9950f8bf3f0b19d868f18cf0d3">
  <xsd:schema xmlns:xsd="http://www.w3.org/2001/XMLSchema" xmlns:xs="http://www.w3.org/2001/XMLSchema" xmlns:p="http://schemas.microsoft.com/office/2006/metadata/properties" xmlns:ns2="aaa8b5bd-a87a-4527-8ab6-eb11d9123027" xmlns:ns3="a6e05359-2af6-423c-bd35-17821d178849" targetNamespace="http://schemas.microsoft.com/office/2006/metadata/properties" ma:root="true" ma:fieldsID="16ed0bc599a3078a1eee9f9e9d887f4d" ns2:_="" ns3:_="">
    <xsd:import namespace="aaa8b5bd-a87a-4527-8ab6-eb11d9123027"/>
    <xsd:import namespace="a6e05359-2af6-423c-bd35-17821d178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8b5bd-a87a-4527-8ab6-eb11d9123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90e23ca-5868-483d-b5db-cadebe300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05359-2af6-423c-bd35-17821d1788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b1a9fca-67ef-490a-acf2-8261c8a547ff}" ma:internalName="TaxCatchAll" ma:showField="CatchAllData" ma:web="a6e05359-2af6-423c-bd35-17821d178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e05359-2af6-423c-bd35-17821d178849" xsi:nil="true"/>
    <lcf76f155ced4ddcb4097134ff3c332f xmlns="aaa8b5bd-a87a-4527-8ab6-eb11d91230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FA1A2E-A18C-4E3A-A7F4-2347C7C1A3C6}"/>
</file>

<file path=customXml/itemProps2.xml><?xml version="1.0" encoding="utf-8"?>
<ds:datastoreItem xmlns:ds="http://schemas.openxmlformats.org/officeDocument/2006/customXml" ds:itemID="{A9859C8E-09A7-4F23-AFF8-212714E4A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FFB1AD-313D-478B-9E9A-DCE5AB9E6A3F}">
  <ds:schemaRefs>
    <ds:schemaRef ds:uri="http://schemas.microsoft.com/office/2006/metadata/properties"/>
    <ds:schemaRef ds:uri="http://schemas.microsoft.com/office/infopath/2007/PartnerControls"/>
    <ds:schemaRef ds:uri="78e5a872-0646-48e3-98b2-0394b137e52a"/>
    <ds:schemaRef ds:uri="7531cdcc-8551-485f-bd26-94c1074826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370</Words>
  <Application>Microsoft Office PowerPoint</Application>
  <PresentationFormat>Diavoorstelling (16:9)</PresentationFormat>
  <Paragraphs>72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Roboto Light</vt:lpstr>
      <vt:lpstr>Roboto Regular</vt:lpstr>
      <vt:lpstr>Office Theme</vt:lpstr>
      <vt:lpstr>PowerPoint-presentatie</vt:lpstr>
      <vt:lpstr>Lump Sums</vt:lpstr>
      <vt:lpstr>Werkpaketten</vt:lpstr>
      <vt:lpstr>Werkpakketen</vt:lpstr>
      <vt:lpstr>Scoring</vt:lpstr>
      <vt:lpstr>Budgetreductie</vt:lpstr>
      <vt:lpstr>Budgetreductie</vt:lpstr>
      <vt:lpstr>Projectresultaten</vt:lpstr>
      <vt:lpstr>Projectresultaten</vt:lpstr>
      <vt:lpstr>Beoordeling</vt:lpstr>
      <vt:lpstr>Beoordeling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Duff Cooper</dc:creator>
  <cp:lastModifiedBy>Mauro Desira</cp:lastModifiedBy>
  <cp:revision>22</cp:revision>
  <dcterms:created xsi:type="dcterms:W3CDTF">2022-02-01T04:16:58Z</dcterms:created>
  <dcterms:modified xsi:type="dcterms:W3CDTF">2025-04-16T12:39:41Z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0x010100B6D54D7CB74AA64FAF461373433E5583</vt:lpwstr>
  </property>
  <property fmtid="{D5CDD505-2E9C-101B-9397-08002B2CF9AE}" pid="3" name="MediaServiceImageTags">
    <vt:lpwstr/>
  </property>
</Properties>
</file>